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2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96596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MONTPOURCEAU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395728"/>
            <a:ext cx="3840480" cy="1143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Georgia"/>
              </a:rPr>
              <a:t>L’Histoire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Georgia"/>
              </a:rPr>
              <a:t>d’une Passion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840480"/>
            <a:ext cx="3794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F8F6F0"/>
                </a:solidFill>
                <a:latin typeface="Aptos"/>
              </a:rPr>
              <a:t>Deux familles  •  Un terroir  •  Des vignerons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4370832"/>
            <a:ext cx="658368" cy="32004"/>
          </a:xfrm>
          <a:prstGeom prst="rect">
            <a:avLst/>
          </a:prstGeom>
          <a:solidFill>
            <a:srgbClr val="BF9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4645152"/>
            <a:ext cx="374903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FFFFF"/>
                </a:solidFill>
                <a:latin typeface="Aptos"/>
              </a:rPr>
              <a:t>Des coteaux de la Vallée d’Oise à la bouteille,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FFFFF"/>
                </a:solidFill>
                <a:latin typeface="Aptos"/>
              </a:rPr>
              <a:t>une aventure familiale autour du Chardonnay.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FFFFFF"/>
                </a:solidFill>
                <a:latin typeface="Aptos"/>
              </a:rPr>
              <a:t>MONTPOURCEAU  •  01</a:t>
            </a:r>
          </a:p>
        </p:txBody>
      </p:sp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4"/>
          <a:srcRect l="27838" r="27838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897880" y="0"/>
            <a:ext cx="320040" cy="6858000"/>
          </a:xfrm>
          <a:prstGeom prst="rect">
            <a:avLst/>
          </a:prstGeom>
          <a:solidFill>
            <a:srgbClr val="084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50292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UN TERROIR QUI RENAÎT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960120"/>
            <a:ext cx="48463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2203A"/>
                </a:solidFill>
                <a:latin typeface="Georgia"/>
              </a:rPr>
              <a:t>En juin 2021,</a:t>
            </a:r>
            <a:br/>
            <a:r>
              <a:t>le Chardonnay prend racine</a:t>
            </a:r>
            <a:br/>
            <a:r>
              <a:t>à Moÿ-de-l’Aisne.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578608"/>
            <a:ext cx="4800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C6268"/>
                </a:solidFill>
                <a:latin typeface="Aptos"/>
              </a:rPr>
              <a:t>Deux familles et une même conviction :</a:t>
            </a:r>
            <a:br/>
            <a:r>
              <a:t>les Hauts-de-France ont encore de belles histoires viticoles à écrire.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361188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84691"/>
                </a:solidFill>
                <a:latin typeface="Georgia"/>
              </a:rPr>
              <a:t>1,2 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3630168"/>
            <a:ext cx="3794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2203A"/>
                </a:solidFill>
                <a:latin typeface="Aptos"/>
              </a:rPr>
              <a:t>Un vignoble à taille humaine sur les coteaux de la Vallée d’Oise.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4416552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84691"/>
                </a:solidFill>
                <a:latin typeface="Georgia"/>
              </a:rPr>
              <a:t>1842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2768" y="4434840"/>
            <a:ext cx="3794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0">
                <a:solidFill>
                  <a:srgbClr val="12203A"/>
                </a:solidFill>
                <a:latin typeface="Aptos"/>
              </a:rPr>
              <a:t>Une parcelle chargée d’histoire : la vigne était déjà cultivée sur cette même parcelle.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5221224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84691"/>
                </a:solidFill>
                <a:latin typeface="Georgia"/>
              </a:rPr>
              <a:t>2021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5239512"/>
            <a:ext cx="37947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2203A"/>
                </a:solidFill>
                <a:latin typeface="Aptos"/>
              </a:rPr>
              <a:t>Le choix de renouer avec ce terroir et d’écrire une nouvelle page viticole.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02</a:t>
            </a:r>
          </a:p>
        </p:txBody>
      </p:sp>
      <p:pic>
        <p:nvPicPr>
          <p:cNvPr id="15" name="Picture 14" descr="image.jpg"/>
          <p:cNvPicPr>
            <a:picLocks noChangeAspect="1"/>
          </p:cNvPicPr>
          <p:nvPr/>
        </p:nvPicPr>
        <p:blipFill>
          <a:blip r:embed="rId3"/>
          <a:srcRect l="24800" r="24800"/>
          <a:stretch>
            <a:fillRect/>
          </a:stretch>
        </p:blipFill>
        <p:spPr>
          <a:xfrm>
            <a:off x="6053328" y="0"/>
            <a:ext cx="614476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EDAEA04-13D9-47A7-8F55-45AD511AC4B9.jpeg"/>
          <p:cNvPicPr>
            <a:picLocks noChangeAspect="1"/>
          </p:cNvPicPr>
          <p:nvPr/>
        </p:nvPicPr>
        <p:blipFill>
          <a:blip r:embed="rId2"/>
          <a:srcRect l="4222" r="4222"/>
          <a:stretch>
            <a:fillRect/>
          </a:stretch>
        </p:blipFill>
        <p:spPr>
          <a:xfrm>
            <a:off x="0" y="0"/>
            <a:ext cx="470916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09160" y="0"/>
            <a:ext cx="747979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257800" y="594360"/>
            <a:ext cx="61264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QUAND LE PAYSAGE FAÇONNE LE VIN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1078992"/>
            <a:ext cx="589788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i="0">
                <a:solidFill>
                  <a:srgbClr val="12203A"/>
                </a:solidFill>
                <a:latin typeface="Georgia"/>
              </a:rPr>
              <a:t>Une terre qui donne</a:t>
            </a:r>
            <a:br/>
            <a:r>
              <a:t>sa colonne vertébrale</a:t>
            </a:r>
            <a:br/>
            <a:r>
              <a:t>au Chardonnay.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800" y="2743200"/>
            <a:ext cx="6080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 i="0">
                <a:solidFill>
                  <a:srgbClr val="084691"/>
                </a:solidFill>
                <a:latin typeface="Aptos"/>
              </a:rPr>
              <a:t>ARGILO-CALCAIRE   •   EXPOSITION EST/OUEST   •   VALLÉE D’OISE</a:t>
            </a:r>
          </a:p>
        </p:txBody>
      </p:sp>
      <p:sp>
        <p:nvSpPr>
          <p:cNvPr id="7" name="Rectangle 6"/>
          <p:cNvSpPr/>
          <p:nvPr/>
        </p:nvSpPr>
        <p:spPr>
          <a:xfrm>
            <a:off x="5257800" y="3246120"/>
            <a:ext cx="713232" cy="32004"/>
          </a:xfrm>
          <a:prstGeom prst="rect">
            <a:avLst/>
          </a:prstGeom>
          <a:solidFill>
            <a:srgbClr val="BF9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57800" y="3547872"/>
            <a:ext cx="566928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12203A"/>
                </a:solidFill>
                <a:latin typeface="Aptos"/>
              </a:rPr>
              <a:t>Ici, la terre donne à nos vins 100 % Chardonnay une expression sèche, fraîche et minérale, portée par les fruits blancs.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029200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rcRect t="14080" b="14080"/>
          <a:stretch>
            <a:fillRect/>
          </a:stretch>
        </p:blipFill>
        <p:spPr>
          <a:xfrm>
            <a:off x="5029200" y="0"/>
            <a:ext cx="715975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83480" y="0"/>
            <a:ext cx="164592" cy="6858000"/>
          </a:xfrm>
          <a:prstGeom prst="rect">
            <a:avLst/>
          </a:prstGeom>
          <a:solidFill>
            <a:srgbClr val="084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640080"/>
            <a:ext cx="388620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2203A"/>
                </a:solidFill>
                <a:latin typeface="Georgia"/>
              </a:rPr>
              <a:t>AVANT LA BOUTEILLE,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2203A"/>
                </a:solidFill>
                <a:latin typeface="Georgia"/>
              </a:rPr>
              <a:t>IL Y A LE RAISIN.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719072"/>
            <a:ext cx="384048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C6268"/>
                </a:solidFill>
                <a:latin typeface="Aptos"/>
              </a:rPr>
              <a:t>Chaque vendange raconte une saison,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C6268"/>
                </a:solidFill>
                <a:latin typeface="Aptos"/>
              </a:rPr>
              <a:t>un équilibre, un geste.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578608"/>
            <a:ext cx="1325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84691"/>
                </a:solidFill>
                <a:latin typeface="Aptos"/>
              </a:rPr>
              <a:t>Chardonnay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93392" y="2578608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>
                <a:solidFill>
                  <a:srgbClr val="12203A"/>
                </a:solidFill>
                <a:latin typeface="Aptos"/>
              </a:rPr>
              <a:t>100 %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3310128"/>
            <a:ext cx="1325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84691"/>
                </a:solidFill>
                <a:latin typeface="Aptos"/>
              </a:rPr>
              <a:t>Vendange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93392" y="3310128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>
                <a:solidFill>
                  <a:srgbClr val="12203A"/>
                </a:solidFill>
                <a:latin typeface="Aptos"/>
              </a:rPr>
              <a:t>MANUELLE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" y="4041648"/>
            <a:ext cx="1325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84691"/>
                </a:solidFill>
                <a:latin typeface="Aptos"/>
              </a:rPr>
              <a:t>Approche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93392" y="4041648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>
                <a:solidFill>
                  <a:srgbClr val="12203A"/>
                </a:solidFill>
                <a:latin typeface="Aptos"/>
              </a:rPr>
              <a:t>ARTISANALE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4773168"/>
            <a:ext cx="13258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84691"/>
                </a:solidFill>
                <a:latin typeface="Aptos"/>
              </a:rPr>
              <a:t>Des cuvées pensées pour le partage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93392" y="4773168"/>
            <a:ext cx="24688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30" b="0">
                <a:solidFill>
                  <a:srgbClr val="12203A"/>
                </a:solidFill>
                <a:latin typeface="Aptos"/>
              </a:rPr>
              <a:t>TABLE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5596128"/>
            <a:ext cx="384048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2203A"/>
                </a:solidFill>
                <a:latin typeface="Georgia"/>
              </a:rPr>
              <a:t>« Le terroir que nous valorisons est aussi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2203A"/>
                </a:solidFill>
                <a:latin typeface="Georgia"/>
              </a:rPr>
              <a:t>une histoire de patience. 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7232549F-46B3-473B-BB2C-EFEF9534334C.jpeg"/>
          <p:cNvPicPr>
            <a:picLocks noChangeAspect="1"/>
          </p:cNvPicPr>
          <p:nvPr/>
        </p:nvPicPr>
        <p:blipFill>
          <a:blip r:embed="rId2"/>
          <a:srcRect t="3742" b="3742"/>
          <a:stretch>
            <a:fillRect/>
          </a:stretch>
        </p:blipFill>
        <p:spPr>
          <a:xfrm>
            <a:off x="6629400" y="0"/>
            <a:ext cx="555955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502920"/>
            <a:ext cx="5440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UN ÉLEVAGE PENSÉ COMME UNE SIGNATURE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5486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2203A"/>
                </a:solidFill>
                <a:latin typeface="Georgia"/>
              </a:rPr>
              <a:t>Accompagner le vin,</a:t>
            </a:r>
            <a:br/>
            <a:r>
              <a:t>sans masquer son origine.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14884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5C6268"/>
                </a:solidFill>
                <a:latin typeface="Aptos"/>
              </a:rPr>
              <a:t>Le chai de Moÿ-de-l’Aisne prolonge le travail de la vigne.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78892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84691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2788920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12203A"/>
                </a:solidFill>
                <a:latin typeface="Aptos"/>
              </a:rPr>
              <a:t>VENDANGE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2788920"/>
            <a:ext cx="35204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5C6268"/>
                </a:solidFill>
                <a:latin typeface="Aptos"/>
              </a:rPr>
              <a:t>100 % manuelle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3264408"/>
            <a:ext cx="5394960" cy="10972"/>
          </a:xfrm>
          <a:prstGeom prst="rect">
            <a:avLst/>
          </a:prstGeom>
          <a:solidFill>
            <a:srgbClr val="D6D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35021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84691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3502152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12203A"/>
                </a:solidFill>
                <a:latin typeface="Aptos"/>
              </a:rPr>
              <a:t>ÉLEVAGE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3502152"/>
            <a:ext cx="35204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5C6268"/>
                </a:solidFill>
                <a:latin typeface="Aptos"/>
              </a:rPr>
              <a:t>50 % tonneaux bois • 50 % cuves inox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3977639"/>
            <a:ext cx="5394960" cy="10972"/>
          </a:xfrm>
          <a:prstGeom prst="rect">
            <a:avLst/>
          </a:prstGeom>
          <a:solidFill>
            <a:srgbClr val="D6D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4215384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84691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4215384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12203A"/>
                </a:solidFill>
                <a:latin typeface="Aptos"/>
              </a:rPr>
              <a:t>FERMENTATIONS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4215384"/>
            <a:ext cx="35204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5C6268"/>
                </a:solidFill>
                <a:latin typeface="Aptos"/>
              </a:rPr>
              <a:t>Une double fermentation pour révéler la matière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4690872"/>
            <a:ext cx="5394960" cy="10972"/>
          </a:xfrm>
          <a:prstGeom prst="rect">
            <a:avLst/>
          </a:prstGeom>
          <a:solidFill>
            <a:srgbClr val="D6D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4928616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84691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" y="4928616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12203A"/>
                </a:solidFill>
                <a:latin typeface="Aptos"/>
              </a:rPr>
              <a:t>BOUTEILLE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4928616"/>
            <a:ext cx="35204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5C6268"/>
                </a:solidFill>
                <a:latin typeface="Aptos"/>
              </a:rPr>
              <a:t>Des matières sèches issues de fabrications françaises, jusqu’au liège de nos bouchons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5404104"/>
            <a:ext cx="5394960" cy="10972"/>
          </a:xfrm>
          <a:prstGeom prst="rect">
            <a:avLst/>
          </a:prstGeom>
          <a:solidFill>
            <a:srgbClr val="D6D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593C9DAA-EA51-44EA-9F9F-44B36BA8640E.jpeg"/>
          <p:cNvPicPr>
            <a:picLocks noChangeAspect="1"/>
          </p:cNvPicPr>
          <p:nvPr/>
        </p:nvPicPr>
        <p:blipFill>
          <a:blip r:embed="rId2"/>
          <a:srcRect l="18333" r="18333"/>
          <a:stretch>
            <a:fillRect/>
          </a:stretch>
        </p:blipFill>
        <p:spPr>
          <a:xfrm>
            <a:off x="0" y="0"/>
            <a:ext cx="43434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43400" y="0"/>
            <a:ext cx="164592" cy="6858000"/>
          </a:xfrm>
          <a:prstGeom prst="rect">
            <a:avLst/>
          </a:prstGeom>
          <a:solidFill>
            <a:srgbClr val="084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983480" y="502920"/>
            <a:ext cx="3108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CUVÉE MP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480" y="914400"/>
            <a:ext cx="3566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900" b="1" i="0">
                <a:solidFill>
                  <a:srgbClr val="12203A"/>
                </a:solidFill>
                <a:latin typeface="Georgia"/>
              </a:rPr>
              <a:t>Tension, bois</a:t>
            </a:r>
            <a:br/>
            <a:r>
              <a:rPr>
                <a:solidFill/>
              </a:rPr>
              <a:t>&amp; fraîcheur.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205740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À LA DÉGUSTATION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2423160"/>
            <a:ext cx="388620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2203A"/>
                </a:solidFill>
                <a:latin typeface="Aptos"/>
              </a:rPr>
              <a:t>Robe très légère.</a:t>
            </a:r>
            <a:br/>
            <a:br/>
            <a:r>
              <a:rPr>
                <a:solidFill/>
              </a:rPr>
              <a:t>Premier nez : bois marqué et toasté, porté par la rotation du parc à barriques et ses 20 % de fûts neufs.</a:t>
            </a:r>
            <a:br/>
            <a:br/>
            <a:r>
              <a:rPr>
                <a:solidFill/>
              </a:rPr>
              <a:t>Après agitation : le fût reste présent, avec des notes de fruits secs.</a:t>
            </a:r>
            <a:br/>
            <a:br/>
            <a:r>
              <a:t>En bouche : une attaque alcooleuse qui s’efface rapidement au profit de la tension générale du vin.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640080"/>
            <a:ext cx="2487168" cy="5349240"/>
          </a:xfrm>
          <a:prstGeom prst="round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64040" y="960120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POTENTIEL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4040" y="1307592"/>
            <a:ext cx="17373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2203A"/>
                </a:solidFill>
                <a:latin typeface="Georgia"/>
              </a:rPr>
              <a:t>5 à 8 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1810512"/>
            <a:ext cx="1691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C6268"/>
                </a:solidFill>
                <a:latin typeface="Aptos"/>
              </a:rPr>
              <a:t>Accessible dès cette année.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2606040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084691"/>
                </a:solidFill>
                <a:latin typeface="Aptos"/>
              </a:rPr>
              <a:t>À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64040" y="2971800"/>
            <a:ext cx="182880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19" b="0" i="0">
                <a:solidFill>
                  <a:srgbClr val="12203A"/>
                </a:solidFill>
                <a:latin typeface="Aptos"/>
              </a:rPr>
              <a:t>Tarte au Maroilles</a:t>
            </a:r>
            <a:br/>
            <a:r>
              <a:rPr>
                <a:solidFill/>
              </a:rPr>
              <a:t>Endives au jambon</a:t>
            </a:r>
            <a:br/>
            <a:r>
              <a:rPr>
                <a:solidFill/>
              </a:rPr>
              <a:t>Ficelle picarde</a:t>
            </a:r>
            <a:br/>
            <a:r>
              <a:rPr>
                <a:solidFill/>
              </a:rPr>
              <a:t>Waterzoï de poisson</a:t>
            </a:r>
            <a:br/>
            <a:r>
              <a:rPr>
                <a:solidFill/>
              </a:rPr>
              <a:t>Fruits de mer</a:t>
            </a:r>
            <a:br/>
            <a:r>
              <a:rPr>
                <a:solidFill/>
              </a:rPr>
              <a:t>Penne à la vongole</a:t>
            </a:r>
            <a:br/>
            <a:r>
              <a:rPr>
                <a:solidFill/>
              </a:rPr>
              <a:t>Viandes blanches en sauce</a:t>
            </a:r>
            <a:br/>
            <a:r>
              <a:rPr>
                <a:solidFill/>
              </a:rPr>
              <a:t>Fromages à pâte pressée cuite</a:t>
            </a:r>
            <a:br/>
            <a:r>
              <a:rPr>
                <a:solidFill/>
              </a:rPr>
              <a:t>Fruits secs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rcRect t="13132" b="13132"/>
          <a:stretch>
            <a:fillRect/>
          </a:stretch>
        </p:blipFill>
        <p:spPr>
          <a:xfrm>
            <a:off x="0" y="0"/>
            <a:ext cx="43434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43400" y="0"/>
            <a:ext cx="164592" cy="6858000"/>
          </a:xfrm>
          <a:prstGeom prst="rect">
            <a:avLst/>
          </a:prstGeom>
          <a:solidFill>
            <a:srgbClr val="084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983480" y="502920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84691"/>
                </a:solidFill>
                <a:latin typeface="Aptos"/>
              </a:rPr>
              <a:t>CUVÉE JAJA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480" y="914400"/>
            <a:ext cx="3566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03A"/>
                </a:solidFill>
                <a:latin typeface="Georgia"/>
              </a:rPr>
              <a:t>Rondeur, fraîcheur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&amp; gourmandise.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205740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84691"/>
                </a:solidFill>
                <a:latin typeface="Aptos"/>
              </a:rPr>
              <a:t>À LA DÉGUSTATION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2423160"/>
            <a:ext cx="388620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2203A"/>
                </a:solidFill>
                <a:latin typeface="Aptos"/>
              </a:rPr>
              <a:t>Robe jaune clair, légèrement évoluée, avec quelques reflets verts.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Nez : amande fraîche, puis une expression plus discrète du fût et de fruits frais.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Bouche : ronde, fraîche et sapide, avec une délicate touche de réglisse.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640080"/>
            <a:ext cx="2487168" cy="5349240"/>
          </a:xfrm>
          <a:prstGeom prst="roundRect">
            <a:avLst/>
          </a:prstGeom>
          <a:solidFill>
            <a:srgbClr val="F8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64040" y="960120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84691"/>
                </a:solidFill>
                <a:latin typeface="Aptos"/>
              </a:rPr>
              <a:t>POTENTIEL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4040" y="1307592"/>
            <a:ext cx="173736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2203A"/>
                </a:solidFill>
                <a:latin typeface="Georgia"/>
              </a:rPr>
              <a:t>4 à 5 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1810512"/>
            <a:ext cx="1691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C6268"/>
                </a:solidFill>
                <a:latin typeface="Aptos"/>
              </a:rPr>
              <a:t>À boire dès cette année.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4040" y="260604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84691"/>
                </a:solidFill>
                <a:latin typeface="Aptos"/>
              </a:rPr>
              <a:t>À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64040" y="2971800"/>
            <a:ext cx="1828800" cy="2560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19" b="0" i="0">
                <a:solidFill>
                  <a:srgbClr val="12203A"/>
                </a:solidFill>
                <a:latin typeface="Aptos"/>
              </a:rPr>
              <a:t>Poisson fumé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Choucroute de la mer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Ris de veau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Côte de veau ou de cochon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Paupiette de veau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Langue Lucullus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Welsh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Fromages frais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Dal de lentilles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Tartelette amandine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rgbClr val="12203A"/>
                </a:solidFill>
              </a:rPr>
              <a:t>Financier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5650992"/>
            <a:ext cx="39319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84691"/>
                </a:solidFill>
                <a:latin typeface="Aptos"/>
              </a:rPr>
              <a:t>JUSTINE • ARTHUR • JULIETTE • ALBANE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5925312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5C6268"/>
                </a:solidFill>
                <a:latin typeface="Georgia"/>
              </a:rPr>
              <a:t>Une cuvée confidentielle dédiée à nos enfants.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2011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084691"/>
                </a:solidFill>
                <a:latin typeface="Aptos"/>
              </a:rPr>
              <a:t>MONTPOURCEAU  • 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MontPourceau — L’Histoire d’une Passion</dc:title>
  <dc:subject>Plaquette commerciale clients, grossistes et événements</dc:subject>
  <dc:creator>MontPourceau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